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Nuni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98AA55C-66FC-4419-A49A-6265DC54B683}">
  <a:tblStyle styleId="{898AA55C-66FC-4419-A49A-6265DC54B6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Nunit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55" Type="http://schemas.openxmlformats.org/officeDocument/2006/relationships/font" Target="fonts/Nunito-italic.fntdata"/><Relationship Id="rId10" Type="http://schemas.openxmlformats.org/officeDocument/2006/relationships/slide" Target="slides/slide4.xml"/><Relationship Id="rId54" Type="http://schemas.openxmlformats.org/officeDocument/2006/relationships/font" Target="fonts/Nuni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b1ad7b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b1ad7b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430edc02a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7430edc02a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430edc02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430edc02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30edc02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430edc02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430edc02a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430edc02a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430edc02a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430edc02a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430edc02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7430edc02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42e6fb1f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42e6fb1f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Justify the why etc. Give a brief explanation of PSO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594e08a7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6594e08a7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42e6fb1f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42e6fb1f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4a932c94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4a932c94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42e6fb1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42e6fb1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less brighter one will move towards the brighter one.The attractiveness is proportional to the brightness and they both decrease as their distance increases. If there is no brighter one than a particular ﬁreﬂy,it will move randomly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b21488e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b21488e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6b21488e5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6b21488e5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6b21488e5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6b21488e5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b21488e5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b21488e5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b21488e5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b21488e5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6b21488e5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6b21488e5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b21488e5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b21488e5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b21488e5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b21488e5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b21488e5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b21488e5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590005b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590005b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ce1df038e_6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ce1df038e_6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b22eec0f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b22eec0f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f4a320c0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f4a320c0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6b22eec0f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6b22eec0f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b22eec0f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b22eec0f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b22eec0f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b22eec0f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6b22eec0f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6b22eec0f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6b22eec0f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6b22eec0f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6b22eec0f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6b22eec0f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b22eec0f7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b22eec0f7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b22eec0f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b22eec0f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430edc02a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430edc02a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possible to improve the solution quality by reducing the randomness gradually.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6b22eec0f7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6b22eec0f7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b22eec0f7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b22eec0f7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6f1cc2f8fe4550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6f1cc2f8fe4550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594e08a7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594e08a7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the functions and visualization and explain how they are important in the code.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12-15 slides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594e08a7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594e08a7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430edc02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430edc02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430edc02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430edc02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430edc02a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430edc02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4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30" name="Google Shape;130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15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40" name="Google Shape;140;p15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5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oogle Shape;148;p16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149" name="Google Shape;149;p16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17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0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71" name="Google Shape;171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0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" name="Google Shape;180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3" name="Google Shape;183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87" name="Google Shape;187;p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2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90" name="Google Shape;190;p2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4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gif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60.gif"/><Relationship Id="rId5" Type="http://schemas.openxmlformats.org/officeDocument/2006/relationships/image" Target="../media/image5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5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70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Relationship Id="rId4" Type="http://schemas.openxmlformats.org/officeDocument/2006/relationships/image" Target="../media/image7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gif"/><Relationship Id="rId4" Type="http://schemas.openxmlformats.org/officeDocument/2006/relationships/image" Target="../media/image4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gif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png"/><Relationship Id="rId4" Type="http://schemas.openxmlformats.org/officeDocument/2006/relationships/image" Target="../media/image57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gif"/><Relationship Id="rId4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gif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2.gif"/><Relationship Id="rId4" Type="http://schemas.openxmlformats.org/officeDocument/2006/relationships/image" Target="../media/image5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gif"/><Relationship Id="rId4" Type="http://schemas.openxmlformats.org/officeDocument/2006/relationships/image" Target="../media/image6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1.gif"/><Relationship Id="rId4" Type="http://schemas.openxmlformats.org/officeDocument/2006/relationships/image" Target="../media/image6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3.gif"/><Relationship Id="rId4" Type="http://schemas.openxmlformats.org/officeDocument/2006/relationships/image" Target="../media/image69.gif"/><Relationship Id="rId5" Type="http://schemas.openxmlformats.org/officeDocument/2006/relationships/image" Target="../media/image6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2.gif"/><Relationship Id="rId4" Type="http://schemas.openxmlformats.org/officeDocument/2006/relationships/image" Target="../media/image6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4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94EC3"/>
            </a:gs>
            <a:gs pos="100000">
              <a:srgbClr val="20295A"/>
            </a:gs>
          </a:gsLst>
          <a:lin ang="5400012" scaled="0"/>
        </a:gra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ctrTitle"/>
          </p:nvPr>
        </p:nvSpPr>
        <p:spPr>
          <a:xfrm>
            <a:off x="720100" y="1246852"/>
            <a:ext cx="8222100" cy="2000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Firefly Algorithm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[Paper ID: 22]</a:t>
            </a:r>
            <a:endParaRPr b="1" sz="4800">
              <a:solidFill>
                <a:srgbClr val="FFFFFF"/>
              </a:solidFill>
            </a:endParaRPr>
          </a:p>
        </p:txBody>
      </p:sp>
      <p:sp>
        <p:nvSpPr>
          <p:cNvPr id="205" name="Google Shape;205;p25"/>
          <p:cNvSpPr txBox="1"/>
          <p:nvPr>
            <p:ph idx="1" type="subTitle"/>
          </p:nvPr>
        </p:nvSpPr>
        <p:spPr>
          <a:xfrm>
            <a:off x="3237625" y="3872050"/>
            <a:ext cx="3371400" cy="1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Indraneel Ghosh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Mohit Kriplani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Himanshu Agarwal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Ackley Function (d=128)</a:t>
            </a:r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00" y="1229875"/>
            <a:ext cx="4119975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338" y="1145125"/>
            <a:ext cx="45289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3350" y="2659600"/>
            <a:ext cx="4682399" cy="14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Rastrigin Function (d=128)</a:t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363" y="1229875"/>
            <a:ext cx="2714625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00" y="1229875"/>
            <a:ext cx="3749175" cy="28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0300" y="1962926"/>
            <a:ext cx="4709074" cy="130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Easom Function</a:t>
            </a:r>
            <a:endParaRPr/>
          </a:p>
        </p:txBody>
      </p:sp>
      <p:pic>
        <p:nvPicPr>
          <p:cNvPr id="286" name="Google Shape;2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275" y="1256525"/>
            <a:ext cx="3971375" cy="321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97" y="1256525"/>
            <a:ext cx="4051251" cy="307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4900" y="1742525"/>
            <a:ext cx="4789101" cy="14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Griewank Function</a:t>
            </a:r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5080044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013" y="1169900"/>
            <a:ext cx="27717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9500" y="2055975"/>
            <a:ext cx="4083025" cy="12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Shubert Function</a:t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738" y="1130588"/>
            <a:ext cx="439102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25" y="946650"/>
            <a:ext cx="2658196" cy="18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750" y="2756375"/>
            <a:ext cx="2710875" cy="21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5450" y="1967225"/>
            <a:ext cx="4991249" cy="14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Yang’s N.2 Function (d = 16)</a:t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775" y="1350900"/>
            <a:ext cx="4299700" cy="71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75" y="1434275"/>
            <a:ext cx="4299700" cy="300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8275" y="2110675"/>
            <a:ext cx="4652425" cy="139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 Swarm Optimization</a:t>
            </a:r>
            <a:endParaRPr/>
          </a:p>
        </p:txBody>
      </p:sp>
      <p:sp>
        <p:nvSpPr>
          <p:cNvPr id="319" name="Google Shape;319;p40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[Adapted from Pyswarm Library]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PSO</a:t>
            </a:r>
            <a:endParaRPr/>
          </a:p>
        </p:txBody>
      </p:sp>
      <p:pic>
        <p:nvPicPr>
          <p:cNvPr id="325" name="Google Shape;3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88" y="962025"/>
            <a:ext cx="88106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Firefly Algorithm</a:t>
            </a:r>
            <a:endParaRPr/>
          </a:p>
        </p:txBody>
      </p:sp>
      <p:sp>
        <p:nvSpPr>
          <p:cNvPr id="331" name="Google Shape;331;p4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/>
        </p:nvSpPr>
        <p:spPr>
          <a:xfrm>
            <a:off x="61475" y="122950"/>
            <a:ext cx="4083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Michalewicz Function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9450"/>
            <a:ext cx="451485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 rotWithShape="1">
          <a:blip r:embed="rId4">
            <a:alphaModFix/>
          </a:blip>
          <a:srcRect b="0" l="2240" r="-2240" t="0"/>
          <a:stretch/>
        </p:blipFill>
        <p:spPr>
          <a:xfrm>
            <a:off x="4667250" y="919450"/>
            <a:ext cx="4321925" cy="30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ctrTitle"/>
          </p:nvPr>
        </p:nvSpPr>
        <p:spPr>
          <a:xfrm>
            <a:off x="460950" y="1276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Brief Overview</a:t>
            </a:r>
            <a:endParaRPr/>
          </a:p>
        </p:txBody>
      </p:sp>
      <p:sp>
        <p:nvSpPr>
          <p:cNvPr id="211" name="Google Shape;211;p26"/>
          <p:cNvSpPr txBox="1"/>
          <p:nvPr>
            <p:ph idx="1" type="subTitle"/>
          </p:nvPr>
        </p:nvSpPr>
        <p:spPr>
          <a:xfrm>
            <a:off x="460950" y="966589"/>
            <a:ext cx="82758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simplicity in describing our new FireﬂireAlgorithm (FA), we now use the following idealized rules: 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Attractiveness is proportional to their brightness.</a:t>
            </a:r>
            <a:endParaRPr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 The brightness of a ﬁreﬂy is aﬀected or determined by the landscape of the objective function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n">
                <a:solidFill>
                  <a:srgbClr val="FFFFFF"/>
                </a:solidFill>
              </a:rPr>
              <a:t>For minimizing we set the intensity update to </a:t>
            </a:r>
            <a:r>
              <a:rPr b="1" lang="en">
                <a:solidFill>
                  <a:srgbClr val="FFFFFF"/>
                </a:solidFill>
              </a:rPr>
              <a:t>-f(x)  </a:t>
            </a:r>
            <a:r>
              <a:rPr lang="en">
                <a:solidFill>
                  <a:srgbClr val="FFFFFF"/>
                </a:solidFill>
              </a:rPr>
              <a:t>[</a:t>
            </a:r>
            <a:r>
              <a:rPr b="1" lang="en">
                <a:solidFill>
                  <a:srgbClr val="FFFFFF"/>
                </a:solidFill>
              </a:rPr>
              <a:t>f(x) </a:t>
            </a:r>
            <a:r>
              <a:rPr lang="en">
                <a:solidFill>
                  <a:srgbClr val="FFFFFF"/>
                </a:solidFill>
              </a:rPr>
              <a:t>for maximization]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/>
        </p:nvSpPr>
        <p:spPr>
          <a:xfrm>
            <a:off x="61475" y="122950"/>
            <a:ext cx="51915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Rosenbrock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Function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250" y="138455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25" y="1384550"/>
            <a:ext cx="4124325" cy="295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/>
        </p:nvSpPr>
        <p:spPr>
          <a:xfrm>
            <a:off x="61475" y="122950"/>
            <a:ext cx="5082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 Jong’s 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1028900"/>
            <a:ext cx="4191000" cy="291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125" y="1200150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/>
        </p:nvSpPr>
        <p:spPr>
          <a:xfrm>
            <a:off x="61475" y="122950"/>
            <a:ext cx="3960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Griewank Function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9" name="Google Shape;359;p46"/>
          <p:cNvSpPr txBox="1"/>
          <p:nvPr/>
        </p:nvSpPr>
        <p:spPr>
          <a:xfrm>
            <a:off x="152400" y="656150"/>
            <a:ext cx="43815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Here the domain was restricted to [-3,3] for the fireflies to come to one of the global minima as there were many of them.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0" name="Google Shape;3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39500"/>
            <a:ext cx="42291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253" y="122950"/>
            <a:ext cx="3693450" cy="246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250" y="2530927"/>
            <a:ext cx="3693450" cy="2462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7"/>
          <p:cNvSpPr txBox="1"/>
          <p:nvPr/>
        </p:nvSpPr>
        <p:spPr>
          <a:xfrm>
            <a:off x="61475" y="122950"/>
            <a:ext cx="37140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Yang N.2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Function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Google Shape;36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65675"/>
            <a:ext cx="405765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450" y="14514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8"/>
          <p:cNvSpPr txBox="1"/>
          <p:nvPr/>
        </p:nvSpPr>
        <p:spPr>
          <a:xfrm>
            <a:off x="61475" y="122950"/>
            <a:ext cx="3258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Rastrigin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Function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5" name="Google Shape;37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9450"/>
            <a:ext cx="41148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6975" y="99957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/>
        </p:nvSpPr>
        <p:spPr>
          <a:xfrm>
            <a:off x="61475" y="122950"/>
            <a:ext cx="3258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Ackley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Function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9450"/>
            <a:ext cx="410527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875" y="1024225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/>
        </p:nvSpPr>
        <p:spPr>
          <a:xfrm>
            <a:off x="61475" y="122950"/>
            <a:ext cx="40776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Schwefel’s Function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425" y="120015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00" y="1200150"/>
            <a:ext cx="4276725" cy="29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1"/>
          <p:cNvSpPr txBox="1"/>
          <p:nvPr/>
        </p:nvSpPr>
        <p:spPr>
          <a:xfrm>
            <a:off x="61475" y="122950"/>
            <a:ext cx="3258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Easom</a:t>
            </a: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Function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6" name="Google Shape;3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950" y="1038500"/>
            <a:ext cx="411480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00" y="1066800"/>
            <a:ext cx="45148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4E5F5"/>
            </a:gs>
            <a:gs pos="100000">
              <a:srgbClr val="70A4D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2"/>
          <p:cNvSpPr txBox="1"/>
          <p:nvPr/>
        </p:nvSpPr>
        <p:spPr>
          <a:xfrm>
            <a:off x="61475" y="122950"/>
            <a:ext cx="32583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Shubert Function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3" name="Google Shape;40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9450"/>
            <a:ext cx="4457700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400" y="1038513"/>
            <a:ext cx="41148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Particle Swarm Optimization</a:t>
            </a:r>
            <a:endParaRPr/>
          </a:p>
        </p:txBody>
      </p:sp>
      <p:sp>
        <p:nvSpPr>
          <p:cNvPr id="410" name="Google Shape;410;p5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and Results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Firefly Algorithm</a:t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t/>
            </a:r>
            <a:endParaRPr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15905" l="24334" r="16887" t="35996"/>
          <a:stretch/>
        </p:blipFill>
        <p:spPr>
          <a:xfrm>
            <a:off x="874244" y="1229875"/>
            <a:ext cx="6725506" cy="309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lin ang="5400012" scaled="0"/>
        </a:gra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Ackley Function</a:t>
            </a:r>
            <a:endParaRPr/>
          </a:p>
        </p:txBody>
      </p:sp>
      <p:sp>
        <p:nvSpPr>
          <p:cNvPr id="416" name="Google Shape;416;p5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25" y="1303900"/>
            <a:ext cx="3801238" cy="304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425" y="1017800"/>
            <a:ext cx="4871551" cy="3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DECDB"/>
            </a:gs>
            <a:gs pos="100000">
              <a:srgbClr val="F0A963"/>
            </a:gs>
          </a:gsLst>
          <a:lin ang="5400012" scaled="0"/>
        </a:gra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5"/>
          <p:cNvSpPr txBox="1"/>
          <p:nvPr/>
        </p:nvSpPr>
        <p:spPr>
          <a:xfrm>
            <a:off x="0" y="0"/>
            <a:ext cx="83199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Michalewicz Function (d=16, m=10)</a:t>
            </a:r>
            <a:endParaRPr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700" y="690975"/>
            <a:ext cx="4853400" cy="40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DFE9FB"/>
            </a:gs>
            <a:gs pos="100000">
              <a:srgbClr val="6E9BE7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Rastrigin</a:t>
            </a:r>
            <a:endParaRPr/>
          </a:p>
        </p:txBody>
      </p:sp>
      <p:sp>
        <p:nvSpPr>
          <p:cNvPr id="430" name="Google Shape;430;p5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56"/>
          <p:cNvPicPr preferRelativeResize="0"/>
          <p:nvPr/>
        </p:nvPicPr>
        <p:blipFill rotWithShape="1">
          <a:blip r:embed="rId3">
            <a:alphaModFix/>
          </a:blip>
          <a:srcRect b="-4820" l="0" r="0" t="4820"/>
          <a:stretch/>
        </p:blipFill>
        <p:spPr>
          <a:xfrm>
            <a:off x="380625" y="1315425"/>
            <a:ext cx="3959851" cy="316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0475" y="689150"/>
            <a:ext cx="4803525" cy="412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4A7D6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Rosenbrock</a:t>
            </a:r>
            <a:endParaRPr/>
          </a:p>
        </p:txBody>
      </p:sp>
      <p:sp>
        <p:nvSpPr>
          <p:cNvPr id="438" name="Google Shape;438;p5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17" y="1161475"/>
            <a:ext cx="4119633" cy="32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300" y="967888"/>
            <a:ext cx="4434750" cy="386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AD1DC"/>
        </a:soli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Griewank</a:t>
            </a:r>
            <a:endParaRPr/>
          </a:p>
        </p:txBody>
      </p:sp>
      <p:sp>
        <p:nvSpPr>
          <p:cNvPr id="446" name="Google Shape;446;p5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795" y="1229875"/>
            <a:ext cx="4025104" cy="322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1700" y="900475"/>
            <a:ext cx="4862299" cy="40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2E9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Yang</a:t>
            </a:r>
            <a:endParaRPr/>
          </a:p>
        </p:txBody>
      </p:sp>
      <p:sp>
        <p:nvSpPr>
          <p:cNvPr id="454" name="Google Shape;454;p5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83" y="1229875"/>
            <a:ext cx="4173716" cy="3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137" y="1017800"/>
            <a:ext cx="4735264" cy="4125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9FC5E8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Shubert</a:t>
            </a:r>
            <a:endParaRPr/>
          </a:p>
        </p:txBody>
      </p:sp>
      <p:pic>
        <p:nvPicPr>
          <p:cNvPr id="462" name="Google Shape;46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16325"/>
            <a:ext cx="4033049" cy="322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7029" y="1245263"/>
            <a:ext cx="4609975" cy="368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5346" y="1170200"/>
            <a:ext cx="4336255" cy="365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0E0E3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Easom</a:t>
            </a:r>
            <a:endParaRPr/>
          </a:p>
        </p:txBody>
      </p:sp>
      <p:pic>
        <p:nvPicPr>
          <p:cNvPr id="470" name="Google Shape;4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650" y="1129175"/>
            <a:ext cx="4341310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D966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Jong’s</a:t>
            </a:r>
            <a:endParaRPr/>
          </a:p>
        </p:txBody>
      </p:sp>
      <p:pic>
        <p:nvPicPr>
          <p:cNvPr id="476" name="Google Shape;47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75" y="1183875"/>
            <a:ext cx="3991975" cy="319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3550" y="870213"/>
            <a:ext cx="4518749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Schwefel</a:t>
            </a:r>
            <a:endParaRPr/>
          </a:p>
        </p:txBody>
      </p:sp>
      <p:pic>
        <p:nvPicPr>
          <p:cNvPr id="483" name="Google Shape;48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991" y="800875"/>
            <a:ext cx="5058075" cy="423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0" y="531600"/>
            <a:ext cx="9144000" cy="42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movement of a ﬁreﬂy is attracted to another more attractive (brighter)ﬁreﬂy which is determined by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where the second term is due to the attraction while the third term is randomization with α being the randomization parameter. rand is a random number generator uniformly distributed in [0,1]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Hyperparameters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α and β</a:t>
            </a:r>
            <a:r>
              <a:rPr lang="en"/>
              <a:t>:  L</a:t>
            </a:r>
            <a:r>
              <a:rPr lang="en"/>
              <a:t>earning parameters or acceleration constants.β is a measure of attractiveness.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γ : Change of attractiveness, [Note: Γ = (1/ √γ) : Characteristic distance over which attractiveness(β) changes by 1/e]</a:t>
            </a:r>
            <a:endParaRPr/>
          </a:p>
        </p:txBody>
      </p:sp>
      <p:sp>
        <p:nvSpPr>
          <p:cNvPr id="224" name="Google Shape;224;p28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Points</a:t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600" y="1336675"/>
            <a:ext cx="4789050" cy="5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>
            <p:ph type="title"/>
          </p:nvPr>
        </p:nvSpPr>
        <p:spPr>
          <a:xfrm>
            <a:off x="311700" y="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Conclusion:</a:t>
            </a:r>
            <a:endParaRPr/>
          </a:p>
        </p:txBody>
      </p:sp>
      <p:sp>
        <p:nvSpPr>
          <p:cNvPr id="489" name="Google Shape;489;p64"/>
          <p:cNvSpPr txBox="1"/>
          <p:nvPr>
            <p:ph idx="1" type="body"/>
          </p:nvPr>
        </p:nvSpPr>
        <p:spPr>
          <a:xfrm>
            <a:off x="0" y="728125"/>
            <a:ext cx="8832300" cy="39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the ﬁreﬂy algorithm is usually in somewhere between these two extremes, it is possible to adjust the parameter γand αso that it can outperform both the random search and PSO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 can ﬁnd the global optima as well as all the local optima simultaneously in a very eﬀective manner.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Diﬀerent ﬁreﬂies will work almost independently, it is thus particularly suitable for parallel implementation.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even better than genetic algorithms and PSO because ﬁreﬂies aggregate more closely around each optimum (without jumping around as in the case of genetic algorithms).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4" name="Google Shape;494;p65"/>
          <p:cNvGraphicFramePr/>
          <p:nvPr/>
        </p:nvGraphicFramePr>
        <p:xfrm>
          <a:off x="1238800" y="7063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{898AA55C-66FC-4419-A49A-6265DC54B683}</a:tableStyleId>
              </a:tblPr>
              <a:tblGrid>
                <a:gridCol w="2222125"/>
                <a:gridCol w="2222125"/>
                <a:gridCol w="2222125"/>
              </a:tblGrid>
              <a:tr h="3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Function Algorithms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Firefly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PSO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Michalewicz’s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88.97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88.96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Rosenbrock’s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99.45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 Jong Quartic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Schwefel’s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Ackley’s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99.79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Rastrigin’s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98.24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Easom’s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Griewank’s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Shubert’s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99.98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Yang’s N.2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99.66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99.73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5" name="Google Shape;495;p65"/>
          <p:cNvSpPr txBox="1"/>
          <p:nvPr>
            <p:ph type="title"/>
          </p:nvPr>
        </p:nvSpPr>
        <p:spPr>
          <a:xfrm>
            <a:off x="271500" y="985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Firefly V/S PSO: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Algorithms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Michalewicz Function (d=16, m=10)</a:t>
            </a:r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5094524" cy="36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725" y="1633963"/>
            <a:ext cx="3637575" cy="957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1525" y="3575850"/>
            <a:ext cx="2352655" cy="3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1525" y="2550450"/>
            <a:ext cx="40257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1525" y="3249675"/>
            <a:ext cx="1090100" cy="3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Rosenbrock Function(d = 16)</a:t>
            </a:r>
            <a:endParaRPr/>
          </a:p>
        </p:txBody>
      </p:sp>
      <p:pic>
        <p:nvPicPr>
          <p:cNvPr id="246" name="Google Shape;2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000" y="1383200"/>
            <a:ext cx="3668300" cy="68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750" y="2135150"/>
            <a:ext cx="3842275" cy="14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200"/>
            <a:ext cx="4478800" cy="35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Jong’s Quartic Function</a:t>
            </a:r>
            <a:endParaRPr/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9975" y="2035025"/>
            <a:ext cx="2873875" cy="187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0550" y="1425425"/>
            <a:ext cx="139065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200"/>
            <a:ext cx="4915425" cy="28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Schwefel’s Function(d=n=128)</a:t>
            </a: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 b="44717" l="12707" r="11877" t="0"/>
          <a:stretch/>
        </p:blipFill>
        <p:spPr>
          <a:xfrm>
            <a:off x="4881275" y="1050625"/>
            <a:ext cx="3787075" cy="11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1271" y="2201600"/>
            <a:ext cx="426272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600" y="1398943"/>
            <a:ext cx="3787075" cy="2773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